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64" r:id="rId4"/>
    <p:sldId id="259" r:id="rId5"/>
    <p:sldId id="266" r:id="rId6"/>
    <p:sldId id="267" r:id="rId7"/>
    <p:sldId id="262" r:id="rId8"/>
    <p:sldId id="263" r:id="rId9"/>
    <p:sldId id="260"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4" autoAdjust="0"/>
    <p:restoredTop sz="76494" autoAdjust="0"/>
  </p:normalViewPr>
  <p:slideViewPr>
    <p:cSldViewPr snapToGrid="0">
      <p:cViewPr>
        <p:scale>
          <a:sx n="61" d="100"/>
          <a:sy n="61" d="100"/>
        </p:scale>
        <p:origin x="-101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FED83-3B70-43F2-9806-8FBC17961240}" type="datetimeFigureOut">
              <a:rPr lang="en-US" smtClean="0"/>
              <a:t>5/16/2018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B70A0A-5684-4E2D-93C0-F49D11F51AE1}" type="slidenum">
              <a:rPr lang="en-US" smtClean="0"/>
              <a:t>‹#›</a:t>
            </a:fld>
            <a:endParaRPr lang="en-US"/>
          </a:p>
        </p:txBody>
      </p:sp>
    </p:spTree>
    <p:extLst>
      <p:ext uri="{BB962C8B-B14F-4D97-AF65-F5344CB8AC3E}">
        <p14:creationId xmlns:p14="http://schemas.microsoft.com/office/powerpoint/2010/main" val="2709926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&amp; Moore</a:t>
            </a:r>
            <a:r>
              <a:rPr lang="en-US" baseline="0" dirty="0" smtClean="0"/>
              <a:t> </a:t>
            </a:r>
            <a:r>
              <a:rPr lang="en-US" dirty="0" smtClean="0"/>
              <a:t>(1996) opt</a:t>
            </a:r>
            <a:r>
              <a:rPr lang="en-US" baseline="0" dirty="0" smtClean="0"/>
              <a:t> using clinical practices guidelines in the development of a middle range perspective theory that will be specifically instrumental in addressing the issue of pain managements. </a:t>
            </a:r>
            <a:r>
              <a:rPr lang="en-US" dirty="0" smtClean="0"/>
              <a:t>Good &amp; Moore</a:t>
            </a:r>
            <a:r>
              <a:rPr lang="en-US" baseline="0" dirty="0" smtClean="0"/>
              <a:t> </a:t>
            </a:r>
            <a:r>
              <a:rPr lang="en-US" dirty="0" smtClean="0"/>
              <a:t>(1996) aim</a:t>
            </a:r>
            <a:r>
              <a:rPr lang="en-US" baseline="0" dirty="0" smtClean="0"/>
              <a:t> at creating an effective guidelines that will assist nurses in the administering efficient means of pain management using methods that risk the patient with side effects. The theory also tries to create a balance between analgesia and the development of side effects common among those who under go such procedures </a:t>
            </a:r>
            <a:r>
              <a:rPr lang="en-US" dirty="0" smtClean="0"/>
              <a:t>Smith, M. J. (2008)</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68B70A0A-5684-4E2D-93C0-F49D11F51AE1}" type="slidenum">
              <a:rPr lang="en-US" smtClean="0"/>
              <a:t>2</a:t>
            </a:fld>
            <a:endParaRPr lang="en-US"/>
          </a:p>
        </p:txBody>
      </p:sp>
    </p:spTree>
    <p:extLst>
      <p:ext uri="{BB962C8B-B14F-4D97-AF65-F5344CB8AC3E}">
        <p14:creationId xmlns:p14="http://schemas.microsoft.com/office/powerpoint/2010/main" val="3558864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the years nursing has developed tremendously and achieved a status of being recognized as a professional</a:t>
            </a:r>
            <a:r>
              <a:rPr lang="en-US" baseline="0" dirty="0" smtClean="0"/>
              <a:t> filed just like other professions. The improvements in nursing can be attributed to the rapid growth that has been brought about by the development of middle range theories for nursing practices. These theories promise to enhance the growth of the developments of knowledge with in the filed of nursing (</a:t>
            </a:r>
            <a:r>
              <a:rPr lang="en-US" dirty="0" smtClean="0"/>
              <a:t>Burns &amp; Grove</a:t>
            </a:r>
            <a:r>
              <a:rPr lang="en-US" smtClean="0"/>
              <a:t>, 2010</a:t>
            </a:r>
            <a:r>
              <a:rPr lang="en-US" dirty="0" smtClean="0"/>
              <a:t>)</a:t>
            </a:r>
            <a:r>
              <a:rPr lang="en-US" baseline="0" dirty="0" smtClean="0"/>
              <a:t>. The growth of knowledge will subsequently enhance more specialized services that will improve the outcome in the practice.  With all these achievement, nursing will expand the art of science to another field of care-giving.</a:t>
            </a:r>
            <a:endParaRPr lang="en-US" dirty="0"/>
          </a:p>
        </p:txBody>
      </p:sp>
      <p:sp>
        <p:nvSpPr>
          <p:cNvPr id="4" name="Slide Number Placeholder 3"/>
          <p:cNvSpPr>
            <a:spLocks noGrp="1"/>
          </p:cNvSpPr>
          <p:nvPr>
            <p:ph type="sldNum" sz="quarter" idx="10"/>
          </p:nvPr>
        </p:nvSpPr>
        <p:spPr/>
        <p:txBody>
          <a:bodyPr/>
          <a:lstStyle/>
          <a:p>
            <a:fld id="{68B70A0A-5684-4E2D-93C0-F49D11F51AE1}" type="slidenum">
              <a:rPr lang="en-US" smtClean="0"/>
              <a:t>3</a:t>
            </a:fld>
            <a:endParaRPr lang="en-US"/>
          </a:p>
        </p:txBody>
      </p:sp>
    </p:spTree>
    <p:extLst>
      <p:ext uri="{BB962C8B-B14F-4D97-AF65-F5344CB8AC3E}">
        <p14:creationId xmlns:p14="http://schemas.microsoft.com/office/powerpoint/2010/main" val="2809993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main significance of the theory of nursing is that expands</a:t>
            </a:r>
            <a:r>
              <a:rPr lang="en-US" baseline="0" dirty="0" smtClean="0"/>
              <a:t> the field of nursing to cover specific topics that were yet to be addressed. The failure of the targeted group of people in this discussion to get quality healthcare services is due to the lack of adequate knowledge about the handle this problem. Therefore the concept forwarded by </a:t>
            </a:r>
            <a:r>
              <a:rPr lang="en-US" dirty="0" smtClean="0"/>
              <a:t>Good &amp; Moore (1996)</a:t>
            </a:r>
            <a:r>
              <a:rPr lang="en-US" baseline="0" dirty="0" smtClean="0"/>
              <a:t> presents an avenue of research into this topic to find the appropriate answers and enhance specialized care for such patients.</a:t>
            </a:r>
            <a:endParaRPr lang="en-US" dirty="0"/>
          </a:p>
        </p:txBody>
      </p:sp>
      <p:sp>
        <p:nvSpPr>
          <p:cNvPr id="4" name="Slide Number Placeholder 3"/>
          <p:cNvSpPr>
            <a:spLocks noGrp="1"/>
          </p:cNvSpPr>
          <p:nvPr>
            <p:ph type="sldNum" sz="quarter" idx="10"/>
          </p:nvPr>
        </p:nvSpPr>
        <p:spPr/>
        <p:txBody>
          <a:bodyPr/>
          <a:lstStyle/>
          <a:p>
            <a:fld id="{68B70A0A-5684-4E2D-93C0-F49D11F51AE1}" type="slidenum">
              <a:rPr lang="en-US" smtClean="0"/>
              <a:t>4</a:t>
            </a:fld>
            <a:endParaRPr lang="en-US"/>
          </a:p>
        </p:txBody>
      </p:sp>
    </p:spTree>
    <p:extLst>
      <p:ext uri="{BB962C8B-B14F-4D97-AF65-F5344CB8AC3E}">
        <p14:creationId xmlns:p14="http://schemas.microsoft.com/office/powerpoint/2010/main" val="2890565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clinical problem that this study covers is the concerned with the issue</a:t>
            </a:r>
            <a:r>
              <a:rPr lang="en-US" baseline="0" dirty="0" smtClean="0"/>
              <a:t> of pain management in relation to the history of addiction among the patients. Opioids are usually used in the treatment of pain but often develop side effects of addiction among the patients. In this case, it becomes hard for the doctor to balance the treatment while minimizing side effects (</a:t>
            </a:r>
            <a:r>
              <a:rPr lang="en-US" dirty="0" smtClean="0"/>
              <a:t>Smith, 2008)</a:t>
            </a:r>
            <a:r>
              <a:rPr lang="en-US" baseline="0" dirty="0" smtClean="0"/>
              <a:t>. Also there is an issue of a negative perspective among the doctors on patients with a history of dugs addiction. This result to the under-treatment of the this category of patients. Furthermore, the nurses lack adequate knowledge on how to handle such cases.</a:t>
            </a:r>
            <a:endParaRPr lang="en-US" dirty="0"/>
          </a:p>
        </p:txBody>
      </p:sp>
      <p:sp>
        <p:nvSpPr>
          <p:cNvPr id="4" name="Slide Number Placeholder 3"/>
          <p:cNvSpPr>
            <a:spLocks noGrp="1"/>
          </p:cNvSpPr>
          <p:nvPr>
            <p:ph type="sldNum" sz="quarter" idx="10"/>
          </p:nvPr>
        </p:nvSpPr>
        <p:spPr/>
        <p:txBody>
          <a:bodyPr/>
          <a:lstStyle/>
          <a:p>
            <a:fld id="{68B70A0A-5684-4E2D-93C0-F49D11F51AE1}" type="slidenum">
              <a:rPr lang="en-US" smtClean="0"/>
              <a:t>5</a:t>
            </a:fld>
            <a:endParaRPr lang="en-US"/>
          </a:p>
        </p:txBody>
      </p:sp>
    </p:spTree>
    <p:extLst>
      <p:ext uri="{BB962C8B-B14F-4D97-AF65-F5344CB8AC3E}">
        <p14:creationId xmlns:p14="http://schemas.microsoft.com/office/powerpoint/2010/main" val="2453476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analysis</a:t>
            </a:r>
            <a:r>
              <a:rPr lang="en-US" baseline="0" dirty="0" smtClean="0"/>
              <a:t> of the problem of treatment of  chronic pain among the patients with history of addiction implies that there a lot of negligence among the nurses about this situation. The negligence may have built up because most of the nurses lack the proper knowledge of the best ways of addressing such issues. Therefore, the general implication is that there is a field of nursing that is yet to be properly addressed (</a:t>
            </a:r>
            <a:r>
              <a:rPr lang="en-US" dirty="0" smtClean="0"/>
              <a:t>Smith, 2008)</a:t>
            </a:r>
            <a:endParaRPr lang="en-US" dirty="0"/>
          </a:p>
        </p:txBody>
      </p:sp>
      <p:sp>
        <p:nvSpPr>
          <p:cNvPr id="4" name="Slide Number Placeholder 3"/>
          <p:cNvSpPr>
            <a:spLocks noGrp="1"/>
          </p:cNvSpPr>
          <p:nvPr>
            <p:ph type="sldNum" sz="quarter" idx="10"/>
          </p:nvPr>
        </p:nvSpPr>
        <p:spPr/>
        <p:txBody>
          <a:bodyPr/>
          <a:lstStyle/>
          <a:p>
            <a:fld id="{68B70A0A-5684-4E2D-93C0-F49D11F51AE1}" type="slidenum">
              <a:rPr lang="en-US" smtClean="0"/>
              <a:t>6</a:t>
            </a:fld>
            <a:endParaRPr lang="en-US"/>
          </a:p>
        </p:txBody>
      </p:sp>
    </p:spTree>
    <p:extLst>
      <p:ext uri="{BB962C8B-B14F-4D97-AF65-F5344CB8AC3E}">
        <p14:creationId xmlns:p14="http://schemas.microsoft.com/office/powerpoint/2010/main" val="4014011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concept forwarded by Good &amp; Moore (1996) bears</a:t>
            </a:r>
            <a:r>
              <a:rPr lang="en-US" baseline="0" dirty="0" smtClean="0"/>
              <a:t> a lot of significance to the problem under discussion in this topic. The reason why I chose to use this concept is because of its direct relationship with the problem. This theory addresses key issues such as pain management, drug addiction and lack of knowledge as the major issues in providing solutions to the current situation. Also, the theory in this study is a middle range perspective theory making it relevant because perception is at the center stage of the causes of the poor attitude towards the drug addicts.</a:t>
            </a:r>
            <a:endParaRPr lang="en-US" dirty="0"/>
          </a:p>
        </p:txBody>
      </p:sp>
      <p:sp>
        <p:nvSpPr>
          <p:cNvPr id="4" name="Slide Number Placeholder 3"/>
          <p:cNvSpPr>
            <a:spLocks noGrp="1"/>
          </p:cNvSpPr>
          <p:nvPr>
            <p:ph type="sldNum" sz="quarter" idx="10"/>
          </p:nvPr>
        </p:nvSpPr>
        <p:spPr/>
        <p:txBody>
          <a:bodyPr/>
          <a:lstStyle/>
          <a:p>
            <a:fld id="{68B70A0A-5684-4E2D-93C0-F49D11F51AE1}" type="slidenum">
              <a:rPr lang="en-US" smtClean="0"/>
              <a:t>7</a:t>
            </a:fld>
            <a:endParaRPr lang="en-US"/>
          </a:p>
        </p:txBody>
      </p:sp>
    </p:spTree>
    <p:extLst>
      <p:ext uri="{BB962C8B-B14F-4D97-AF65-F5344CB8AC3E}">
        <p14:creationId xmlns:p14="http://schemas.microsoft.com/office/powerpoint/2010/main" val="2498056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concept</a:t>
            </a:r>
            <a:r>
              <a:rPr lang="en-US" baseline="0" dirty="0" smtClean="0"/>
              <a:t> presented in the theory by Good and Moore carries a lot of significance in presenting the solutions to the issue of addiction and the treatment of chronic pain. First it provides the solution to addiction thorough influencing the perspective of the nurses in helping the patients. The theory provides nurses with knowledge about the need of drug addicts and the most efficient way to administered a concurrent treatment for addiction and chronic pain.</a:t>
            </a:r>
            <a:endParaRPr lang="en-US" dirty="0"/>
          </a:p>
        </p:txBody>
      </p:sp>
      <p:sp>
        <p:nvSpPr>
          <p:cNvPr id="4" name="Slide Number Placeholder 3"/>
          <p:cNvSpPr>
            <a:spLocks noGrp="1"/>
          </p:cNvSpPr>
          <p:nvPr>
            <p:ph type="sldNum" sz="quarter" idx="10"/>
          </p:nvPr>
        </p:nvSpPr>
        <p:spPr/>
        <p:txBody>
          <a:bodyPr/>
          <a:lstStyle/>
          <a:p>
            <a:fld id="{68B70A0A-5684-4E2D-93C0-F49D11F51AE1}" type="slidenum">
              <a:rPr lang="en-US" smtClean="0"/>
              <a:t>8</a:t>
            </a:fld>
            <a:endParaRPr lang="en-US"/>
          </a:p>
        </p:txBody>
      </p:sp>
    </p:spTree>
    <p:extLst>
      <p:ext uri="{BB962C8B-B14F-4D97-AF65-F5344CB8AC3E}">
        <p14:creationId xmlns:p14="http://schemas.microsoft.com/office/powerpoint/2010/main" val="1740652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11AF257-4430-4F9B-93A9-71DC1D4D6265}"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2134897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1AF257-4430-4F9B-93A9-71DC1D4D6265}"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4163362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AF257-4430-4F9B-93A9-71DC1D4D6265}"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2351006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11AF257-4430-4F9B-93A9-71DC1D4D6265}"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2044386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11AF257-4430-4F9B-93A9-71DC1D4D6265}" type="datetimeFigureOut">
              <a:rPr lang="en-US" smtClean="0"/>
              <a:t>5/16/2018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266251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11AF257-4430-4F9B-93A9-71DC1D4D6265}" type="datetimeFigureOut">
              <a:rPr lang="en-US" smtClean="0"/>
              <a:t>5/16/2018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2440353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AF257-4430-4F9B-93A9-71DC1D4D6265}" type="datetimeFigureOut">
              <a:rPr lang="en-US" smtClean="0"/>
              <a:t>5/16/2018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2124059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AF257-4430-4F9B-93A9-71DC1D4D6265}"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532429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AF257-4430-4F9B-93A9-71DC1D4D6265}" type="datetimeFigureOut">
              <a:rPr lang="en-US" smtClean="0"/>
              <a:t>5/16/2018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3700301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AF257-4430-4F9B-93A9-71DC1D4D6265}"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1892516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AF257-4430-4F9B-93A9-71DC1D4D6265}"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794F-A924-4828-A097-3DC58CEAD81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26658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AF257-4430-4F9B-93A9-71DC1D4D6265}"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1478308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AF257-4430-4F9B-93A9-71DC1D4D6265}"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794F-A924-4828-A097-3DC58CEAD81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510012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1AF257-4430-4F9B-93A9-71DC1D4D6265}"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3584554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1AF257-4430-4F9B-93A9-71DC1D4D6265}"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3033317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1AF257-4430-4F9B-93A9-71DC1D4D6265}" type="datetimeFigureOut">
              <a:rPr lang="en-US" smtClean="0"/>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794F-A924-4828-A097-3DC58CEAD812}" type="slidenum">
              <a:rPr lang="en-US" smtClean="0"/>
              <a:t>‹#›</a:t>
            </a:fld>
            <a:endParaRPr lang="en-US"/>
          </a:p>
        </p:txBody>
      </p:sp>
    </p:spTree>
    <p:extLst>
      <p:ext uri="{BB962C8B-B14F-4D97-AF65-F5344CB8AC3E}">
        <p14:creationId xmlns:p14="http://schemas.microsoft.com/office/powerpoint/2010/main" val="1079653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11AF257-4430-4F9B-93A9-71DC1D4D6265}" type="datetimeFigureOut">
              <a:rPr lang="en-US" smtClean="0"/>
              <a:t>5/16/2018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AE0794F-A924-4828-A097-3DC58CEAD812}" type="slidenum">
              <a:rPr lang="en-US" smtClean="0"/>
              <a:t>‹#›</a:t>
            </a:fld>
            <a:endParaRPr lang="en-US"/>
          </a:p>
        </p:txBody>
      </p:sp>
    </p:spTree>
    <p:extLst>
      <p:ext uri="{BB962C8B-B14F-4D97-AF65-F5344CB8AC3E}">
        <p14:creationId xmlns:p14="http://schemas.microsoft.com/office/powerpoint/2010/main" val="40900813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Middle Range </a:t>
            </a:r>
            <a:r>
              <a:rPr lang="en-US" dirty="0" smtClean="0"/>
              <a:t>Theory</a:t>
            </a:r>
            <a:endParaRPr lang="en-US" dirty="0"/>
          </a:p>
        </p:txBody>
      </p:sp>
      <p:sp>
        <p:nvSpPr>
          <p:cNvPr id="3" name="Subtitle 2"/>
          <p:cNvSpPr>
            <a:spLocks noGrp="1"/>
          </p:cNvSpPr>
          <p:nvPr>
            <p:ph type="subTitle" idx="1"/>
          </p:nvPr>
        </p:nvSpPr>
        <p:spPr/>
        <p:txBody>
          <a:bodyPr>
            <a:normAutofit/>
          </a:bodyPr>
          <a:lstStyle/>
          <a:p>
            <a:r>
              <a:rPr lang="en-US" sz="3200" b="1" dirty="0">
                <a:solidFill>
                  <a:schemeClr val="accent2">
                    <a:lumMod val="75000"/>
                  </a:schemeClr>
                </a:solidFill>
              </a:rPr>
              <a:t>Clinical </a:t>
            </a:r>
            <a:r>
              <a:rPr lang="en-US" sz="3200" b="1" dirty="0" smtClean="0">
                <a:solidFill>
                  <a:schemeClr val="accent2">
                    <a:lumMod val="75000"/>
                  </a:schemeClr>
                </a:solidFill>
              </a:rPr>
              <a:t>Practice Guidelines</a:t>
            </a:r>
            <a:endParaRPr lang="en-US" sz="3200" b="1" dirty="0">
              <a:solidFill>
                <a:schemeClr val="accent2">
                  <a:lumMod val="75000"/>
                </a:schemeClr>
              </a:solidFill>
            </a:endParaRPr>
          </a:p>
        </p:txBody>
      </p:sp>
    </p:spTree>
    <p:extLst>
      <p:ext uri="{BB962C8B-B14F-4D97-AF65-F5344CB8AC3E}">
        <p14:creationId xmlns:p14="http://schemas.microsoft.com/office/powerpoint/2010/main" val="104821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of </a:t>
            </a:r>
            <a:r>
              <a:rPr lang="en-US" dirty="0"/>
              <a:t>Clinical practice guidelines</a:t>
            </a:r>
          </a:p>
        </p:txBody>
      </p:sp>
      <p:sp>
        <p:nvSpPr>
          <p:cNvPr id="3" name="Content Placeholder 2"/>
          <p:cNvSpPr>
            <a:spLocks noGrp="1"/>
          </p:cNvSpPr>
          <p:nvPr>
            <p:ph idx="1"/>
          </p:nvPr>
        </p:nvSpPr>
        <p:spPr/>
        <p:txBody>
          <a:bodyPr/>
          <a:lstStyle/>
          <a:p>
            <a:r>
              <a:rPr lang="en-US" dirty="0" smtClean="0"/>
              <a:t>The specific middle range theory that I have chosen is the </a:t>
            </a:r>
            <a:r>
              <a:rPr lang="en-US" dirty="0"/>
              <a:t>Clinical practice </a:t>
            </a:r>
            <a:r>
              <a:rPr lang="en-US" dirty="0" smtClean="0"/>
              <a:t>guidelines</a:t>
            </a:r>
          </a:p>
          <a:p>
            <a:r>
              <a:rPr lang="en-US" dirty="0" smtClean="0"/>
              <a:t>The theory was </a:t>
            </a:r>
            <a:r>
              <a:rPr lang="en-US" dirty="0"/>
              <a:t>put forward </a:t>
            </a:r>
            <a:r>
              <a:rPr lang="en-US" dirty="0" smtClean="0"/>
              <a:t>by Shirley Moore and Marion Good</a:t>
            </a:r>
          </a:p>
          <a:p>
            <a:r>
              <a:rPr lang="en-US" dirty="0" smtClean="0"/>
              <a:t>The theory is based on developing acute pain management techniques in nursing.</a:t>
            </a:r>
          </a:p>
          <a:p>
            <a:r>
              <a:rPr lang="en-US" dirty="0" smtClean="0"/>
              <a:t>The theory also aims at balancing analgesia and side effectives.</a:t>
            </a:r>
          </a:p>
          <a:p>
            <a:pPr marL="0" indent="0">
              <a:buNone/>
            </a:pPr>
            <a:endParaRPr lang="en-US" dirty="0"/>
          </a:p>
        </p:txBody>
      </p:sp>
    </p:spTree>
    <p:extLst>
      <p:ext uri="{BB962C8B-B14F-4D97-AF65-F5344CB8AC3E}">
        <p14:creationId xmlns:p14="http://schemas.microsoft.com/office/powerpoint/2010/main" val="2790156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Middle Range Theories For Nursing </a:t>
            </a:r>
            <a:endParaRPr lang="en-US" dirty="0"/>
          </a:p>
        </p:txBody>
      </p:sp>
      <p:sp>
        <p:nvSpPr>
          <p:cNvPr id="3" name="Content Placeholder 2"/>
          <p:cNvSpPr>
            <a:spLocks noGrp="1"/>
          </p:cNvSpPr>
          <p:nvPr>
            <p:ph idx="1"/>
          </p:nvPr>
        </p:nvSpPr>
        <p:spPr/>
        <p:txBody>
          <a:bodyPr/>
          <a:lstStyle/>
          <a:p>
            <a:r>
              <a:rPr lang="en-US" dirty="0" smtClean="0"/>
              <a:t>The Growth of development of knowledge</a:t>
            </a:r>
          </a:p>
          <a:p>
            <a:r>
              <a:rPr lang="en-US" dirty="0" smtClean="0"/>
              <a:t>Enhance specialization</a:t>
            </a:r>
          </a:p>
          <a:p>
            <a:r>
              <a:rPr lang="en-US" dirty="0" smtClean="0"/>
              <a:t>Improve services delivery </a:t>
            </a:r>
          </a:p>
          <a:p>
            <a:r>
              <a:rPr lang="en-US" dirty="0" smtClean="0"/>
              <a:t>Expand on the knowledge of the art of science</a:t>
            </a:r>
            <a:endParaRPr lang="en-US" dirty="0"/>
          </a:p>
        </p:txBody>
      </p:sp>
    </p:spTree>
    <p:extLst>
      <p:ext uri="{BB962C8B-B14F-4D97-AF65-F5344CB8AC3E}">
        <p14:creationId xmlns:p14="http://schemas.microsoft.com/office/powerpoint/2010/main" val="4033490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Significance of the Theory by Good &amp; Moore (</a:t>
            </a:r>
            <a:r>
              <a:rPr lang="en-US" dirty="0" smtClean="0"/>
              <a:t>1996</a:t>
            </a:r>
            <a:r>
              <a:rPr lang="en-US" dirty="0"/>
              <a:t>)</a:t>
            </a:r>
          </a:p>
        </p:txBody>
      </p:sp>
      <p:sp>
        <p:nvSpPr>
          <p:cNvPr id="3" name="Content Placeholder 2"/>
          <p:cNvSpPr>
            <a:spLocks noGrp="1"/>
          </p:cNvSpPr>
          <p:nvPr>
            <p:ph idx="1"/>
          </p:nvPr>
        </p:nvSpPr>
        <p:spPr/>
        <p:txBody>
          <a:bodyPr/>
          <a:lstStyle/>
          <a:p>
            <a:r>
              <a:rPr lang="en-US" dirty="0"/>
              <a:t>Expands the field of </a:t>
            </a:r>
            <a:r>
              <a:rPr lang="en-US" dirty="0" smtClean="0"/>
              <a:t>nursing</a:t>
            </a:r>
          </a:p>
          <a:p>
            <a:r>
              <a:rPr lang="en-US" dirty="0" smtClean="0"/>
              <a:t>Specifically deals with the issue of addiction and pain management</a:t>
            </a:r>
          </a:p>
          <a:p>
            <a:r>
              <a:rPr lang="en-US" dirty="0" smtClean="0"/>
              <a:t>Educates nurses on how to deal with the issue of addiction management</a:t>
            </a:r>
          </a:p>
          <a:p>
            <a:endParaRPr lang="en-US" dirty="0" smtClean="0"/>
          </a:p>
        </p:txBody>
      </p:sp>
    </p:spTree>
    <p:extLst>
      <p:ext uri="{BB962C8B-B14F-4D97-AF65-F5344CB8AC3E}">
        <p14:creationId xmlns:p14="http://schemas.microsoft.com/office/powerpoint/2010/main" val="4148368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p:txBody>
          <a:bodyPr/>
          <a:lstStyle/>
          <a:p>
            <a:r>
              <a:rPr lang="en-US" dirty="0" smtClean="0"/>
              <a:t>Doctors attitudes towards patient with history of drug addiction</a:t>
            </a:r>
          </a:p>
          <a:p>
            <a:r>
              <a:rPr lang="en-US" dirty="0" smtClean="0"/>
              <a:t>Under-treatment of patients with chronic pain and with history of drug addiction</a:t>
            </a:r>
          </a:p>
          <a:p>
            <a:r>
              <a:rPr lang="en-US" dirty="0" smtClean="0"/>
              <a:t>Luck on adequate knowledge on handling patients with addiction</a:t>
            </a:r>
          </a:p>
          <a:p>
            <a:r>
              <a:rPr lang="en-US" dirty="0" smtClean="0"/>
              <a:t>Side effects of the use of opioids in management of chronic pain</a:t>
            </a:r>
            <a:endParaRPr lang="en-US" dirty="0"/>
          </a:p>
        </p:txBody>
      </p:sp>
    </p:spTree>
    <p:extLst>
      <p:ext uri="{BB962C8B-B14F-4D97-AF65-F5344CB8AC3E}">
        <p14:creationId xmlns:p14="http://schemas.microsoft.com/office/powerpoint/2010/main" val="3211098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 of the Problem to Nursing</a:t>
            </a:r>
            <a:endParaRPr lang="en-US" dirty="0"/>
          </a:p>
        </p:txBody>
      </p:sp>
      <p:sp>
        <p:nvSpPr>
          <p:cNvPr id="3" name="Content Placeholder 2"/>
          <p:cNvSpPr>
            <a:spLocks noGrp="1"/>
          </p:cNvSpPr>
          <p:nvPr>
            <p:ph idx="1"/>
          </p:nvPr>
        </p:nvSpPr>
        <p:spPr/>
        <p:txBody>
          <a:bodyPr/>
          <a:lstStyle/>
          <a:p>
            <a:r>
              <a:rPr lang="en-US" dirty="0" smtClean="0"/>
              <a:t>Exposes the issue of negligence</a:t>
            </a:r>
          </a:p>
          <a:p>
            <a:r>
              <a:rPr lang="en-US" dirty="0" smtClean="0"/>
              <a:t>Presents the issue of lack of adequate knowledge</a:t>
            </a:r>
          </a:p>
          <a:p>
            <a:r>
              <a:rPr lang="en-US" dirty="0" smtClean="0"/>
              <a:t>Implicates the presence of more room for expansion of nursing</a:t>
            </a:r>
            <a:endParaRPr lang="en-US" dirty="0"/>
          </a:p>
        </p:txBody>
      </p:sp>
    </p:spTree>
    <p:extLst>
      <p:ext uri="{BB962C8B-B14F-4D97-AF65-F5344CB8AC3E}">
        <p14:creationId xmlns:p14="http://schemas.microsoft.com/office/powerpoint/2010/main" val="219395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Relevance of the Theory by Good </a:t>
            </a:r>
            <a:r>
              <a:rPr lang="en-US" dirty="0"/>
              <a:t>&amp; Moore (</a:t>
            </a:r>
            <a:r>
              <a:rPr lang="en-US" dirty="0" smtClean="0"/>
              <a:t>1996) </a:t>
            </a:r>
            <a:r>
              <a:rPr lang="en-US" dirty="0"/>
              <a:t>to the Problem</a:t>
            </a:r>
          </a:p>
        </p:txBody>
      </p:sp>
      <p:sp>
        <p:nvSpPr>
          <p:cNvPr id="3" name="Content Placeholder 2"/>
          <p:cNvSpPr>
            <a:spLocks noGrp="1"/>
          </p:cNvSpPr>
          <p:nvPr>
            <p:ph idx="1"/>
          </p:nvPr>
        </p:nvSpPr>
        <p:spPr/>
        <p:txBody>
          <a:bodyPr/>
          <a:lstStyle/>
          <a:p>
            <a:r>
              <a:rPr lang="en-US" dirty="0" smtClean="0"/>
              <a:t>Addresses the issue of pain management</a:t>
            </a:r>
            <a:r>
              <a:rPr lang="en-US" dirty="0"/>
              <a:t> </a:t>
            </a:r>
            <a:endParaRPr lang="en-US" dirty="0" smtClean="0"/>
          </a:p>
          <a:p>
            <a:r>
              <a:rPr lang="en-US" dirty="0" smtClean="0"/>
              <a:t>Addresses the issue of addiction</a:t>
            </a:r>
          </a:p>
          <a:p>
            <a:r>
              <a:rPr lang="en-US" dirty="0" smtClean="0"/>
              <a:t>Addresses the issue of lack of knowledge</a:t>
            </a:r>
          </a:p>
          <a:p>
            <a:r>
              <a:rPr lang="en-US" dirty="0" smtClean="0"/>
              <a:t>Addresses the importance of developing a good relation between the patient and the nurses.</a:t>
            </a:r>
          </a:p>
          <a:p>
            <a:endParaRPr lang="en-US" dirty="0" smtClean="0"/>
          </a:p>
        </p:txBody>
      </p:sp>
    </p:spTree>
    <p:extLst>
      <p:ext uri="{BB962C8B-B14F-4D97-AF65-F5344CB8AC3E}">
        <p14:creationId xmlns:p14="http://schemas.microsoft.com/office/powerpoint/2010/main" val="1900103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 of the Theory by Good </a:t>
            </a:r>
            <a:r>
              <a:rPr lang="en-US" dirty="0"/>
              <a:t>&amp; Moore (1996</a:t>
            </a:r>
            <a:r>
              <a:rPr lang="en-US" dirty="0" smtClean="0"/>
              <a:t>) to the Problem</a:t>
            </a:r>
            <a:endParaRPr lang="en-US" dirty="0"/>
          </a:p>
        </p:txBody>
      </p:sp>
      <p:sp>
        <p:nvSpPr>
          <p:cNvPr id="3" name="Content Placeholder 2"/>
          <p:cNvSpPr>
            <a:spLocks noGrp="1"/>
          </p:cNvSpPr>
          <p:nvPr>
            <p:ph idx="1"/>
          </p:nvPr>
        </p:nvSpPr>
        <p:spPr/>
        <p:txBody>
          <a:bodyPr/>
          <a:lstStyle/>
          <a:p>
            <a:r>
              <a:rPr lang="en-US" dirty="0" smtClean="0"/>
              <a:t>Provides the solution to the issue of addiction</a:t>
            </a:r>
          </a:p>
          <a:p>
            <a:r>
              <a:rPr lang="en-US" dirty="0" smtClean="0"/>
              <a:t>Provides the knowledge on clinical practices</a:t>
            </a:r>
          </a:p>
          <a:p>
            <a:r>
              <a:rPr lang="en-US" dirty="0" smtClean="0"/>
              <a:t>Provides a concurrent solution to pain management and drug addiction</a:t>
            </a:r>
          </a:p>
          <a:p>
            <a:pPr marL="0" indent="0">
              <a:buNone/>
            </a:pPr>
            <a:r>
              <a:rPr lang="en-US" dirty="0" smtClean="0"/>
              <a:t> </a:t>
            </a:r>
            <a:endParaRPr lang="en-US" dirty="0"/>
          </a:p>
        </p:txBody>
      </p:sp>
    </p:spTree>
    <p:extLst>
      <p:ext uri="{BB962C8B-B14F-4D97-AF65-F5344CB8AC3E}">
        <p14:creationId xmlns:p14="http://schemas.microsoft.com/office/powerpoint/2010/main" val="3532855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Significance of the Theory by Good &amp; Moore (1996) to the Problem</a:t>
            </a:r>
          </a:p>
        </p:txBody>
      </p:sp>
      <p:sp>
        <p:nvSpPr>
          <p:cNvPr id="3" name="Content Placeholder 2"/>
          <p:cNvSpPr>
            <a:spLocks noGrp="1"/>
          </p:cNvSpPr>
          <p:nvPr>
            <p:ph idx="1"/>
          </p:nvPr>
        </p:nvSpPr>
        <p:spPr/>
        <p:txBody>
          <a:bodyPr/>
          <a:lstStyle/>
          <a:p>
            <a:r>
              <a:rPr lang="en-US" dirty="0"/>
              <a:t>Influences the change in perspective among the nurses about drug addiction</a:t>
            </a:r>
          </a:p>
          <a:p>
            <a:r>
              <a:rPr lang="en-US" dirty="0"/>
              <a:t>Enhances services delivery among the nurses</a:t>
            </a:r>
          </a:p>
          <a:p>
            <a:endParaRPr lang="en-US" dirty="0"/>
          </a:p>
        </p:txBody>
      </p:sp>
    </p:spTree>
    <p:extLst>
      <p:ext uri="{BB962C8B-B14F-4D97-AF65-F5344CB8AC3E}">
        <p14:creationId xmlns:p14="http://schemas.microsoft.com/office/powerpoint/2010/main" val="3932316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a:t>Burns, N., &amp; Grove, S. K. (2010). </a:t>
            </a:r>
            <a:r>
              <a:rPr lang="en-US" i="1" dirty="0"/>
              <a:t>Understanding Nursing Research-eBook: Building an Evidence-Based Practice</a:t>
            </a:r>
            <a:r>
              <a:rPr lang="en-US" dirty="0"/>
              <a:t>. Elsevier Health Sciences</a:t>
            </a:r>
            <a:r>
              <a:rPr lang="en-US" dirty="0" smtClean="0"/>
              <a:t>.</a:t>
            </a:r>
          </a:p>
          <a:p>
            <a:r>
              <a:rPr lang="en-US" dirty="0" smtClean="0"/>
              <a:t>Smith</a:t>
            </a:r>
            <a:r>
              <a:rPr lang="en-US" dirty="0"/>
              <a:t>, M. J. (2008). </a:t>
            </a:r>
            <a:r>
              <a:rPr lang="en-US" i="1" dirty="0"/>
              <a:t>Middle range theory for nursing</a:t>
            </a:r>
            <a:r>
              <a:rPr lang="en-US" dirty="0"/>
              <a:t>. New York: Spring House Publishing </a:t>
            </a:r>
            <a:r>
              <a:rPr lang="en-US" dirty="0" smtClean="0"/>
              <a:t>Company.</a:t>
            </a:r>
          </a:p>
          <a:p>
            <a:pPr lvl="0"/>
            <a:r>
              <a:rPr lang="en-US" dirty="0"/>
              <a:t>Good, M., &amp; Moore, S. M. (1996). Clinical practice guidelines as a new source of middle-range theory: Focus on </a:t>
            </a:r>
            <a:r>
              <a:rPr lang="en-US" dirty="0" smtClean="0"/>
              <a:t>acute </a:t>
            </a:r>
            <a:r>
              <a:rPr lang="en-US" dirty="0"/>
              <a:t>pain. </a:t>
            </a:r>
            <a:r>
              <a:rPr lang="en-US" i="1" dirty="0"/>
              <a:t>Nursing Outlook</a:t>
            </a:r>
            <a:r>
              <a:rPr lang="en-US" dirty="0"/>
              <a:t>, </a:t>
            </a:r>
            <a:r>
              <a:rPr lang="en-US" i="1" dirty="0"/>
              <a:t>44</a:t>
            </a:r>
            <a:r>
              <a:rPr lang="en-US" dirty="0"/>
              <a:t>(2), 74-79</a:t>
            </a:r>
            <a:r>
              <a:rPr lang="en-US" dirty="0" smtClean="0"/>
              <a:t>.</a:t>
            </a:r>
          </a:p>
          <a:p>
            <a:pPr marL="0" indent="0">
              <a:buNone/>
            </a:pPr>
            <a:endParaRPr lang="en-US" dirty="0"/>
          </a:p>
        </p:txBody>
      </p:sp>
    </p:spTree>
    <p:extLst>
      <p:ext uri="{BB962C8B-B14F-4D97-AF65-F5344CB8AC3E}">
        <p14:creationId xmlns:p14="http://schemas.microsoft.com/office/powerpoint/2010/main" val="147948441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208</TotalTime>
  <Words>1018</Words>
  <Application>Microsoft Office PowerPoint</Application>
  <PresentationFormat>Custom</PresentationFormat>
  <Paragraphs>56</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Middle Range Theory</vt:lpstr>
      <vt:lpstr>Background of Clinical practice guidelines</vt:lpstr>
      <vt:lpstr>Importance Of Middle Range Theories For Nursing </vt:lpstr>
      <vt:lpstr>Significance of the Theory by Good &amp; Moore (1996)</vt:lpstr>
      <vt:lpstr>The Problem</vt:lpstr>
      <vt:lpstr>Implication of the Problem to Nursing</vt:lpstr>
      <vt:lpstr>Relevance of the Theory by Good &amp; Moore (1996) to the Problem</vt:lpstr>
      <vt:lpstr>Significance of the Theory by Good &amp; Moore (1996) to the Problem</vt:lpstr>
      <vt:lpstr>Significance of the Theory by Good &amp; Moore (1996) to the Problem</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omaira</dc:creator>
  <cp:lastModifiedBy>d</cp:lastModifiedBy>
  <cp:revision>32</cp:revision>
  <dcterms:created xsi:type="dcterms:W3CDTF">2018-05-16T09:48:29Z</dcterms:created>
  <dcterms:modified xsi:type="dcterms:W3CDTF">2018-05-16T19:46:25Z</dcterms:modified>
</cp:coreProperties>
</file>